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430" r:id="rId2"/>
    <p:sldId id="431" r:id="rId3"/>
    <p:sldId id="705" r:id="rId4"/>
    <p:sldId id="700" r:id="rId5"/>
    <p:sldId id="701" r:id="rId6"/>
    <p:sldId id="264" r:id="rId7"/>
    <p:sldId id="262" r:id="rId8"/>
    <p:sldId id="265" r:id="rId9"/>
    <p:sldId id="266" r:id="rId10"/>
    <p:sldId id="432" r:id="rId11"/>
    <p:sldId id="702" r:id="rId12"/>
    <p:sldId id="268" r:id="rId13"/>
    <p:sldId id="691" r:id="rId14"/>
    <p:sldId id="703" r:id="rId15"/>
    <p:sldId id="689" r:id="rId16"/>
    <p:sldId id="276" r:id="rId17"/>
    <p:sldId id="278" r:id="rId18"/>
    <p:sldId id="704" r:id="rId19"/>
    <p:sldId id="279" r:id="rId20"/>
    <p:sldId id="280" r:id="rId21"/>
    <p:sldId id="281" r:id="rId22"/>
    <p:sldId id="382" r:id="rId23"/>
    <p:sldId id="286" r:id="rId24"/>
    <p:sldId id="419" r:id="rId25"/>
    <p:sldId id="692" r:id="rId26"/>
    <p:sldId id="292" r:id="rId27"/>
    <p:sldId id="282" r:id="rId28"/>
    <p:sldId id="293" r:id="rId29"/>
    <p:sldId id="306" r:id="rId30"/>
    <p:sldId id="406" r:id="rId31"/>
    <p:sldId id="308" r:id="rId32"/>
    <p:sldId id="311" r:id="rId33"/>
    <p:sldId id="312" r:id="rId34"/>
    <p:sldId id="313" r:id="rId35"/>
    <p:sldId id="422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413" r:id="rId45"/>
    <p:sldId id="414" r:id="rId46"/>
    <p:sldId id="415" r:id="rId47"/>
    <p:sldId id="412" r:id="rId48"/>
    <p:sldId id="324" r:id="rId49"/>
    <p:sldId id="423" r:id="rId50"/>
    <p:sldId id="416" r:id="rId51"/>
    <p:sldId id="383" r:id="rId52"/>
    <p:sldId id="331" r:id="rId53"/>
    <p:sldId id="332" r:id="rId54"/>
    <p:sldId id="438" r:id="rId55"/>
    <p:sldId id="686" r:id="rId56"/>
    <p:sldId id="687" r:id="rId57"/>
    <p:sldId id="688" r:id="rId58"/>
    <p:sldId id="560" r:id="rId59"/>
    <p:sldId id="384" r:id="rId60"/>
    <p:sldId id="409" r:id="rId61"/>
    <p:sldId id="361" r:id="rId62"/>
    <p:sldId id="363" r:id="rId63"/>
    <p:sldId id="427" r:id="rId64"/>
    <p:sldId id="365" r:id="rId65"/>
    <p:sldId id="368" r:id="rId66"/>
    <p:sldId id="433" r:id="rId67"/>
    <p:sldId id="434" r:id="rId68"/>
    <p:sldId id="372" r:id="rId69"/>
    <p:sldId id="373" r:id="rId70"/>
    <p:sldId id="374" r:id="rId71"/>
    <p:sldId id="376" r:id="rId72"/>
    <p:sldId id="377" r:id="rId73"/>
    <p:sldId id="378" r:id="rId74"/>
    <p:sldId id="379" r:id="rId75"/>
    <p:sldId id="428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21" autoAdjust="0"/>
    <p:restoredTop sz="98925" autoAdjust="0"/>
  </p:normalViewPr>
  <p:slideViewPr>
    <p:cSldViewPr>
      <p:cViewPr varScale="1">
        <p:scale>
          <a:sx n="86" d="100"/>
          <a:sy n="86" d="100"/>
        </p:scale>
        <p:origin x="-125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084"/>
    </p:cViewPr>
  </p:sorterViewPr>
  <p:notesViewPr>
    <p:cSldViewPr>
      <p:cViewPr varScale="1">
        <p:scale>
          <a:sx n="52" d="100"/>
          <a:sy n="52" d="100"/>
        </p:scale>
        <p:origin x="-283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E708E-7146-4E6A-99DF-1D51EF199F2A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A4861-1882-4E37-B6C9-7CAF39A588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AD58B-F77C-4F08-90CB-38BC5E3D683A}" type="datetimeFigureOut">
              <a:rPr lang="en-US" smtClean="0"/>
              <a:pPr/>
              <a:t>7/23/2023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5DAF4-7307-4352-9B93-FBC9F634880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5DAF4-7307-4352-9B93-FBC9F634880D}" type="slidenum">
              <a:rPr lang="en-IN" smtClean="0"/>
              <a:pPr/>
              <a:t>75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07ED9-86E3-4AB4-9FDB-EA0995E24809}" type="datetimeFigureOut">
              <a:rPr lang="en-US" smtClean="0"/>
              <a:pPr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A9357-144A-4226-AA80-79F3A7424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6200"/>
            <a:ext cx="9144000" cy="7239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6674" name="Picture 2" descr="C:\Users\User\Desktop\poster\Latest HOM\book jpg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96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any knowled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90600" y="0"/>
            <a:ext cx="10972800" cy="68811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3665" name="Picture 1" descr="C:\Users\User\Desktop\poster\Latest HOM\book jpg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352800" y="684074"/>
            <a:ext cx="579120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World’s  Largest Food Laboratory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487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33F0409-8BB6-445A-AA47-CB0E3DD1C7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609600"/>
            <a:ext cx="13563600" cy="8001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7195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BEE4E85-0E2A-460C-92DB-9C91F55084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162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33" y="-152400"/>
            <a:ext cx="9148233" cy="701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113" name="Picture 1" descr="C:\Users\User\Desktop\poster\Latest HOM\book jpg\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9" name="Picture 1" descr="C:\Users\User\Desktop\poster\Latest HOM\book jpg\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25438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135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6700" y="0"/>
            <a:ext cx="9677400" cy="6858000"/>
          </a:xfrm>
          <a:prstGeom prst="rect">
            <a:avLst/>
          </a:prstGeom>
        </p:spPr>
      </p:pic>
      <p:pic>
        <p:nvPicPr>
          <p:cNvPr id="88065" name="Picture 1" descr="C:\Users\User\Desktop\poster\Latest HOM\book jpg\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769" y="0"/>
            <a:ext cx="92095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C:\Users\User\Desktop\poster\Latest HOM\book jpg\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C051C51-529C-400A-A34F-1E37CC28B7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5800" cy="72968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0106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572000" cy="6858000"/>
          </a:xfrm>
          <a:prstGeom prst="rect">
            <a:avLst/>
          </a:prstGeom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69" name="Picture 1" descr="C:\Users\User\Desktop\poster\Latest HOM\book jpg\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599" cy="6858000"/>
          </a:xfrm>
          <a:prstGeom prst="rect">
            <a:avLst/>
          </a:prstGeom>
        </p:spPr>
      </p:pic>
      <p:pic>
        <p:nvPicPr>
          <p:cNvPr id="138241" name="Picture 1" descr="C:\Users\User\Desktop\poster\Latest HOM\book jpg\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963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C:\Users\User\Desktop\poster\Latest HOM\book jpg\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9746" name="Picture 2" descr="C:\Users\User\Desktop\poster\Latest HOM\book jpg\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0770" name="Picture 2" descr="C:\Users\User\Desktop\poster\Latest HOM\book jpg\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9600" y="0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1794" name="Picture 2" descr="C:\Users\User\Desktop\poster\Latest HOM\book jpg\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1010" name="Picture 2" descr="C:\Users\User\Desktop\poster\Latest HOM\book jpg\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9986" name="Picture 2" descr="C:\Users\User\Desktop\poster\Latest HOM\book jpg\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  <p:pic>
        <p:nvPicPr>
          <p:cNvPr id="162818" name="Picture 2" descr="C:\Users\User\Desktop\poster\Latest HOM\book jpg\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1600200" y="152400"/>
            <a:ext cx="6193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48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AFRESH ENERGY DRINK</a:t>
            </a:r>
            <a:endParaRPr kumimoji="0" 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42" name="Picture 2" descr="C:\Users\User\Desktop\poster\Latest HOM\book jpg\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3" name="Picture 1" descr="C:\Users\User\Desktop\Downloads\New Doc 2017-10-29 (2)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610600" cy="5105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1200" y="3810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B050"/>
                </a:solidFill>
              </a:rPr>
              <a:t>   DINOSHAKE </a:t>
            </a:r>
          </a:p>
        </p:txBody>
      </p:sp>
      <p:pic>
        <p:nvPicPr>
          <p:cNvPr id="164866" name="Picture 2" descr="C:\Users\User\Desktop\poster\Latest HOM\book jpg\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610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762000"/>
            <a:ext cx="57214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00B050"/>
                </a:solidFill>
              </a:rPr>
              <a:t>       CALCIUM TABLETS</a:t>
            </a:r>
          </a:p>
        </p:txBody>
      </p:sp>
      <p:pic>
        <p:nvPicPr>
          <p:cNvPr id="165890" name="Picture 2" descr="C:\Users\User\Desktop\poster\Latest HOM\book jpg\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91673"/>
            <a:ext cx="9144000" cy="536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76400" y="457200"/>
            <a:ext cx="52770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HERBAL CONTROL</a:t>
            </a:r>
          </a:p>
        </p:txBody>
      </p:sp>
      <p:pic>
        <p:nvPicPr>
          <p:cNvPr id="166914" name="Picture 2" descr="C:\Users\User\Desktop\poster\Latest HOM\book jpg\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4202"/>
            <a:ext cx="9144000" cy="551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52600" y="228600"/>
            <a:ext cx="4773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CELL ACTIVATOR</a:t>
            </a:r>
          </a:p>
        </p:txBody>
      </p:sp>
      <p:pic>
        <p:nvPicPr>
          <p:cNvPr id="168962" name="Picture 2" descr="C:\Users\User\Desktop\poster\Latest HOM\book jpg\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7938" name="Picture 2" descr="C:\Users\User\Desktop\poster\Latest HOM\book jpg\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90600" y="0"/>
            <a:ext cx="77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</a:rPr>
              <a:t>MULTIVITAMIN MINERALS               </a:t>
            </a:r>
          </a:p>
          <a:p>
            <a:r>
              <a:rPr lang="en-US" sz="4400" dirty="0">
                <a:solidFill>
                  <a:srgbClr val="00B050"/>
                </a:solidFill>
              </a:rPr>
              <a:t>       &amp;HERBAL TABLETS</a:t>
            </a:r>
          </a:p>
        </p:txBody>
      </p:sp>
      <p:pic>
        <p:nvPicPr>
          <p:cNvPr id="172034" name="Picture 2" descr="C:\Users\User\Desktop\poster\Latest HOM\book jpg\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C:\Users\User\Desktop\poster\Latest HOM\book jpg\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082" name="Picture 2" descr="C:\Users\User\Desktop\poster\Latest HOM\book jpg\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F94B3CD-766E-4D5A-B90C-652EE05D6A6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95599" y="-152400"/>
            <a:ext cx="13030200" cy="736441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41007B9-ACEB-40C9-9BDA-D650FA7DF8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4000" y="-838200"/>
            <a:ext cx="12649200" cy="8458199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2ACA17-DB66-4B40-BF25-E1C3794A5E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81200" y="-533400"/>
            <a:ext cx="12496800" cy="7772399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D385C6-957A-4DAF-8B57-A98F4DF5B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3999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B78CB56-46F6-4FA2-BE8C-6320E2675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686800" cy="7239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2DE1983-ACE0-4857-BF62-075E007AB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838200"/>
            <a:ext cx="8991600" cy="8915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23038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2B05E89-7052-4331-951A-775040D855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31284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7008520-590D-4BC0-B203-720BBB1CD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51466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63970B6-639B-41BB-992C-9C5920BE1B64}"/>
              </a:ext>
            </a:extLst>
          </p:cNvPr>
          <p:cNvSpPr/>
          <p:nvPr/>
        </p:nvSpPr>
        <p:spPr>
          <a:xfrm>
            <a:off x="1143000" y="6172541"/>
            <a:ext cx="6858000" cy="7654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7" tIns="39189" rIns="78377" bIns="39189" anchor="ctr"/>
          <a:lstStyle/>
          <a:p>
            <a:pPr algn="ctr">
              <a:defRPr/>
            </a:pPr>
            <a:endParaRPr lang="en-US" sz="1929" dirty="0"/>
          </a:p>
        </p:txBody>
      </p:sp>
      <p:pic>
        <p:nvPicPr>
          <p:cNvPr id="106499" name="Picture 2" descr="C:\Users\a\Desktop\docs\HID_UN_Crp09Hz_R_364 (2).jpg">
            <a:extLst>
              <a:ext uri="{FF2B5EF4-FFF2-40B4-BE49-F238E27FC236}">
                <a16:creationId xmlns="" xmlns:a16="http://schemas.microsoft.com/office/drawing/2014/main" id="{D01CA190-16CD-49AA-8EBF-2D61C2D0E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0"/>
            <a:ext cx="19764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6" descr="4159185-magnifying-glass-results.jpg">
            <a:extLst>
              <a:ext uri="{FF2B5EF4-FFF2-40B4-BE49-F238E27FC236}">
                <a16:creationId xmlns="" xmlns:a16="http://schemas.microsoft.com/office/drawing/2014/main" id="{A89BDFFF-3B48-4093-9F4B-D56A7873AE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20" y="875960"/>
            <a:ext cx="640216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8242" name="Picture 2" descr="C:\Users\User\Desktop\news paper cutting\IMG-20170703-WA00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48800" cy="6858000"/>
          </a:xfr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 txBox="1">
            <a:spLocks noChangeArrowheads="1"/>
          </p:cNvSpPr>
          <p:nvPr/>
        </p:nvSpPr>
        <p:spPr bwMode="auto">
          <a:xfrm>
            <a:off x="1981200" y="228600"/>
            <a:ext cx="42672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/>
              <a:t>Baby Boomers</a:t>
            </a:r>
          </a:p>
        </p:txBody>
      </p:sp>
      <p:sp>
        <p:nvSpPr>
          <p:cNvPr id="80899" name="Rectangle 2"/>
          <p:cNvSpPr>
            <a:spLocks noChangeArrowheads="1"/>
          </p:cNvSpPr>
          <p:nvPr/>
        </p:nvSpPr>
        <p:spPr bwMode="auto">
          <a:xfrm>
            <a:off x="0" y="1295400"/>
            <a:ext cx="8534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Trebuchet MS" pitchFamily="34" charset="0"/>
              </a:rPr>
              <a:t>Babies born between 1946 -1964 </a:t>
            </a:r>
          </a:p>
          <a:p>
            <a:r>
              <a:rPr lang="en-US" sz="2000" b="1">
                <a:latin typeface="Trebuchet MS" pitchFamily="34" charset="0"/>
              </a:rPr>
              <a:t>                                        </a:t>
            </a:r>
          </a:p>
          <a:p>
            <a:endParaRPr lang="en-US" sz="2000" b="1">
              <a:latin typeface="Trebuchet MS" pitchFamily="34" charset="0"/>
            </a:endParaRPr>
          </a:p>
          <a:p>
            <a:r>
              <a:rPr lang="en-US" sz="2000" b="1">
                <a:latin typeface="Trebuchet MS" pitchFamily="34" charset="0"/>
              </a:rPr>
              <a:t>1950 – 1960 – Baby food &amp; Diapers</a:t>
            </a:r>
          </a:p>
          <a:p>
            <a:r>
              <a:rPr lang="en-US" sz="2000" b="1">
                <a:latin typeface="Trebuchet MS" pitchFamily="34" charset="0"/>
              </a:rPr>
              <a:t> </a:t>
            </a:r>
          </a:p>
          <a:p>
            <a:r>
              <a:rPr lang="en-US" sz="2000" b="1">
                <a:latin typeface="Trebuchet MS" pitchFamily="34" charset="0"/>
              </a:rPr>
              <a:t>1960 – 1970 – Toys, Schools &amp; Colleges</a:t>
            </a:r>
          </a:p>
          <a:p>
            <a:r>
              <a:rPr lang="en-US" sz="2000" b="1">
                <a:latin typeface="Trebuchet MS" pitchFamily="34" charset="0"/>
              </a:rPr>
              <a:t> </a:t>
            </a:r>
          </a:p>
          <a:p>
            <a:r>
              <a:rPr lang="en-US" sz="2000" b="1">
                <a:latin typeface="Trebuchet MS" pitchFamily="34" charset="0"/>
              </a:rPr>
              <a:t>1970 – 1980 – Real Estate</a:t>
            </a:r>
          </a:p>
          <a:p>
            <a:r>
              <a:rPr lang="en-US" sz="2000" b="1">
                <a:latin typeface="Trebuchet MS" pitchFamily="34" charset="0"/>
              </a:rPr>
              <a:t> </a:t>
            </a:r>
          </a:p>
          <a:p>
            <a:r>
              <a:rPr lang="en-US" sz="2000" b="1">
                <a:latin typeface="Trebuchet MS" pitchFamily="34" charset="0"/>
              </a:rPr>
              <a:t>1980 – 1990 – Electronics</a:t>
            </a:r>
          </a:p>
          <a:p>
            <a:r>
              <a:rPr lang="en-US" sz="2000" b="1">
                <a:latin typeface="Trebuchet MS" pitchFamily="34" charset="0"/>
              </a:rPr>
              <a:t> </a:t>
            </a:r>
          </a:p>
          <a:p>
            <a:r>
              <a:rPr lang="en-US" sz="2000" b="1">
                <a:latin typeface="Trebuchet MS" pitchFamily="34" charset="0"/>
              </a:rPr>
              <a:t>1990 – 2000 – Computers</a:t>
            </a:r>
          </a:p>
          <a:p>
            <a:r>
              <a:rPr lang="en-US" sz="2000" b="1">
                <a:latin typeface="Trebuchet MS" pitchFamily="34" charset="0"/>
              </a:rPr>
              <a:t> </a:t>
            </a:r>
          </a:p>
          <a:p>
            <a:r>
              <a:rPr lang="en-US" sz="2000" b="1">
                <a:latin typeface="Trebuchet MS" pitchFamily="34" charset="0"/>
              </a:rPr>
              <a:t>2000 – 2100 - Wellness</a:t>
            </a:r>
          </a:p>
        </p:txBody>
      </p:sp>
      <p:pic>
        <p:nvPicPr>
          <p:cNvPr id="80900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0750" y="1143000"/>
            <a:ext cx="44132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78" name="Picture 2" descr="C:\Users\User\Desktop\poster\Latest HOM\book jpg\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9202" name="Picture 2" descr="C:\Users\User\Desktop\poster\Latest HOM\book jpg\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47800"/>
            <a:ext cx="9144000" cy="1043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915400" cy="75723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500" dirty="0">
                <a:solidFill>
                  <a:schemeClr val="bg1"/>
                </a:solidFill>
              </a:rPr>
              <a:t>International Distributor</a:t>
            </a:r>
            <a:endParaRPr lang="es-ES" sz="6500" dirty="0">
              <a:solidFill>
                <a:schemeClr val="bg1"/>
              </a:solidFill>
            </a:endParaRPr>
          </a:p>
        </p:txBody>
      </p:sp>
      <p:sp>
        <p:nvSpPr>
          <p:cNvPr id="64519" name="Oval 10"/>
          <p:cNvSpPr>
            <a:spLocks noChangeArrowheads="1"/>
          </p:cNvSpPr>
          <p:nvPr/>
        </p:nvSpPr>
        <p:spPr bwMode="auto">
          <a:xfrm>
            <a:off x="5791200" y="2438400"/>
            <a:ext cx="2743200" cy="31242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  </a:t>
            </a:r>
            <a:r>
              <a:rPr lang="en-US" sz="6000" b="1">
                <a:solidFill>
                  <a:schemeClr val="bg1"/>
                </a:solidFill>
              </a:rPr>
              <a:t>25% 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64524" name="TextBox 14"/>
          <p:cNvSpPr txBox="1">
            <a:spLocks noChangeArrowheads="1"/>
          </p:cNvSpPr>
          <p:nvPr/>
        </p:nvSpPr>
        <p:spPr bwMode="auto">
          <a:xfrm>
            <a:off x="152400" y="1915686"/>
            <a:ext cx="5334000" cy="204671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/>
              <a:t>BUY minimum 5-7 customers product or 300 PPV </a:t>
            </a:r>
          </a:p>
          <a:p>
            <a:r>
              <a:rPr lang="en-US" sz="3500" dirty="0">
                <a:solidFill>
                  <a:schemeClr val="bg1"/>
                </a:solidFill>
              </a:rPr>
              <a:t>YOU GET  </a:t>
            </a:r>
            <a:r>
              <a:rPr lang="en-US" sz="4500" dirty="0">
                <a:solidFill>
                  <a:schemeClr val="bg1"/>
                </a:solidFill>
              </a:rPr>
              <a:t>25% Discount</a:t>
            </a:r>
          </a:p>
          <a:p>
            <a:endParaRPr lang="en-US" dirty="0"/>
          </a:p>
        </p:txBody>
      </p:sp>
      <p:sp>
        <p:nvSpPr>
          <p:cNvPr id="74757" name="TextBox 4"/>
          <p:cNvSpPr txBox="1">
            <a:spLocks noChangeArrowheads="1"/>
          </p:cNvSpPr>
          <p:nvPr/>
        </p:nvSpPr>
        <p:spPr bwMode="auto">
          <a:xfrm>
            <a:off x="457200" y="5257800"/>
            <a:ext cx="4876800" cy="8921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800" u="sng" dirty="0">
                <a:solidFill>
                  <a:srgbClr val="002060"/>
                </a:solidFill>
              </a:rPr>
              <a:t>Benefits:-</a:t>
            </a:r>
          </a:p>
          <a:p>
            <a:r>
              <a:rPr lang="en-US" sz="2400" dirty="0"/>
              <a:t>Only One Income i.e. Retail – 25%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nimBg="1"/>
      <p:bldP spid="64524" grpId="0" animBg="1"/>
      <p:bldP spid="7475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915400" cy="75723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500" dirty="0">
                <a:solidFill>
                  <a:schemeClr val="bg1"/>
                </a:solidFill>
              </a:rPr>
              <a:t>Senior Consultant</a:t>
            </a:r>
            <a:endParaRPr lang="es-ES" sz="6500" dirty="0">
              <a:solidFill>
                <a:schemeClr val="bg1"/>
              </a:solidFill>
            </a:endParaRPr>
          </a:p>
        </p:txBody>
      </p:sp>
      <p:sp>
        <p:nvSpPr>
          <p:cNvPr id="64519" name="Oval 10"/>
          <p:cNvSpPr>
            <a:spLocks noChangeArrowheads="1"/>
          </p:cNvSpPr>
          <p:nvPr/>
        </p:nvSpPr>
        <p:spPr bwMode="auto">
          <a:xfrm>
            <a:off x="5791200" y="2438400"/>
            <a:ext cx="2743200" cy="3124200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6000" b="1" dirty="0">
                <a:solidFill>
                  <a:schemeClr val="bg1"/>
                </a:solidFill>
              </a:rPr>
              <a:t>35%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4524" name="TextBox 14"/>
          <p:cNvSpPr txBox="1">
            <a:spLocks noChangeArrowheads="1"/>
          </p:cNvSpPr>
          <p:nvPr/>
        </p:nvSpPr>
        <p:spPr bwMode="auto">
          <a:xfrm>
            <a:off x="152400" y="1915686"/>
            <a:ext cx="5334000" cy="204671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/>
              <a:t>BUY About 8-10 customers product or 500 PPV </a:t>
            </a:r>
          </a:p>
          <a:p>
            <a:r>
              <a:rPr lang="en-US" sz="3500" dirty="0">
                <a:solidFill>
                  <a:schemeClr val="bg1"/>
                </a:solidFill>
              </a:rPr>
              <a:t>YOU GET  </a:t>
            </a:r>
            <a:r>
              <a:rPr lang="en-US" sz="4500" dirty="0">
                <a:solidFill>
                  <a:schemeClr val="bg1"/>
                </a:solidFill>
              </a:rPr>
              <a:t>35% Discount</a:t>
            </a:r>
          </a:p>
          <a:p>
            <a:endParaRPr lang="en-US" dirty="0"/>
          </a:p>
        </p:txBody>
      </p:sp>
      <p:sp>
        <p:nvSpPr>
          <p:cNvPr id="74757" name="TextBox 4"/>
          <p:cNvSpPr txBox="1">
            <a:spLocks noChangeArrowheads="1"/>
          </p:cNvSpPr>
          <p:nvPr/>
        </p:nvSpPr>
        <p:spPr bwMode="auto">
          <a:xfrm>
            <a:off x="304800" y="4800600"/>
            <a:ext cx="4876800" cy="12618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800" u="sng" dirty="0">
                <a:solidFill>
                  <a:srgbClr val="002060"/>
                </a:solidFill>
              </a:rPr>
              <a:t>Benefits:-</a:t>
            </a:r>
          </a:p>
          <a:p>
            <a:r>
              <a:rPr lang="en-US" sz="2400" dirty="0"/>
              <a:t>Retail Profit Income – 35 %</a:t>
            </a:r>
          </a:p>
          <a:p>
            <a:r>
              <a:rPr lang="en-US" sz="2400" dirty="0"/>
              <a:t>Wholesale Profit – 10%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nimBg="1"/>
      <p:bldP spid="64524" grpId="0" animBg="1"/>
      <p:bldP spid="7475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915400" cy="75723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500" dirty="0">
                <a:solidFill>
                  <a:schemeClr val="bg1"/>
                </a:solidFill>
              </a:rPr>
              <a:t>Success Builder</a:t>
            </a:r>
            <a:endParaRPr lang="es-ES" sz="6500" dirty="0">
              <a:solidFill>
                <a:schemeClr val="bg1"/>
              </a:solidFill>
            </a:endParaRPr>
          </a:p>
        </p:txBody>
      </p:sp>
      <p:sp>
        <p:nvSpPr>
          <p:cNvPr id="64519" name="Oval 10"/>
          <p:cNvSpPr>
            <a:spLocks noChangeArrowheads="1"/>
          </p:cNvSpPr>
          <p:nvPr/>
        </p:nvSpPr>
        <p:spPr bwMode="auto">
          <a:xfrm>
            <a:off x="5791200" y="2438400"/>
            <a:ext cx="2743200" cy="3124200"/>
          </a:xfrm>
          <a:prstGeom prst="ellipse">
            <a:avLst/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6000" b="1" dirty="0">
                <a:solidFill>
                  <a:schemeClr val="bg1"/>
                </a:solidFill>
              </a:rPr>
              <a:t>42%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4524" name="TextBox 14"/>
          <p:cNvSpPr txBox="1">
            <a:spLocks noChangeArrowheads="1"/>
          </p:cNvSpPr>
          <p:nvPr/>
        </p:nvSpPr>
        <p:spPr bwMode="auto">
          <a:xfrm>
            <a:off x="152400" y="1915686"/>
            <a:ext cx="5334000" cy="204671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/>
              <a:t>BUY About 12-15 customers product or 1000 PPV </a:t>
            </a:r>
          </a:p>
          <a:p>
            <a:r>
              <a:rPr lang="en-US" sz="3500" dirty="0">
                <a:solidFill>
                  <a:schemeClr val="bg1"/>
                </a:solidFill>
              </a:rPr>
              <a:t>YOU GET  </a:t>
            </a:r>
            <a:r>
              <a:rPr lang="en-US" sz="4500" dirty="0">
                <a:solidFill>
                  <a:schemeClr val="bg1"/>
                </a:solidFill>
              </a:rPr>
              <a:t>42% Discount</a:t>
            </a:r>
          </a:p>
          <a:p>
            <a:endParaRPr lang="en-US" dirty="0"/>
          </a:p>
        </p:txBody>
      </p:sp>
      <p:sp>
        <p:nvSpPr>
          <p:cNvPr id="74757" name="TextBox 4"/>
          <p:cNvSpPr txBox="1">
            <a:spLocks noChangeArrowheads="1"/>
          </p:cNvSpPr>
          <p:nvPr/>
        </p:nvSpPr>
        <p:spPr bwMode="auto">
          <a:xfrm>
            <a:off x="304800" y="4800600"/>
            <a:ext cx="4876800" cy="12618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800" u="sng" dirty="0">
                <a:solidFill>
                  <a:srgbClr val="002060"/>
                </a:solidFill>
              </a:rPr>
              <a:t>Benefits:-</a:t>
            </a:r>
          </a:p>
          <a:p>
            <a:r>
              <a:rPr lang="en-US" sz="2400" dirty="0"/>
              <a:t>Retail Profit Income – 42 %</a:t>
            </a:r>
          </a:p>
          <a:p>
            <a:r>
              <a:rPr lang="en-US" sz="2400" dirty="0"/>
              <a:t>Wholesale Profit – 7% to 17 %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nimBg="1"/>
      <p:bldP spid="64524" grpId="0" animBg="1"/>
      <p:bldP spid="7475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Line 3"/>
          <p:cNvSpPr>
            <a:spLocks noChangeShapeType="1"/>
          </p:cNvSpPr>
          <p:nvPr/>
        </p:nvSpPr>
        <p:spPr bwMode="auto">
          <a:xfrm>
            <a:off x="6215063" y="1752600"/>
            <a:ext cx="0" cy="289560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571" name="Rectangle 4"/>
          <p:cNvSpPr>
            <a:spLocks noChangeArrowheads="1"/>
          </p:cNvSpPr>
          <p:nvPr/>
        </p:nvSpPr>
        <p:spPr bwMode="auto">
          <a:xfrm>
            <a:off x="5562600" y="1066800"/>
            <a:ext cx="1366838" cy="78105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4400">
                <a:solidFill>
                  <a:schemeClr val="bg1"/>
                </a:solidFill>
                <a:latin typeface="Calibri" pitchFamily="34" charset="0"/>
              </a:rPr>
              <a:t> 50%</a:t>
            </a:r>
          </a:p>
        </p:txBody>
      </p:sp>
      <p:sp>
        <p:nvSpPr>
          <p:cNvPr id="237572" name="Text Box 5"/>
          <p:cNvSpPr txBox="1">
            <a:spLocks noChangeArrowheads="1"/>
          </p:cNvSpPr>
          <p:nvPr/>
        </p:nvSpPr>
        <p:spPr bwMode="auto">
          <a:xfrm>
            <a:off x="5894388" y="1868488"/>
            <a:ext cx="79533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5F5F5F"/>
                </a:solidFill>
                <a:latin typeface="Calibri" pitchFamily="34" charset="0"/>
              </a:rPr>
              <a:t>42%</a:t>
            </a:r>
          </a:p>
        </p:txBody>
      </p:sp>
      <p:sp>
        <p:nvSpPr>
          <p:cNvPr id="237573" name="Text Box 8"/>
          <p:cNvSpPr txBox="1">
            <a:spLocks noChangeArrowheads="1"/>
          </p:cNvSpPr>
          <p:nvPr/>
        </p:nvSpPr>
        <p:spPr bwMode="auto">
          <a:xfrm>
            <a:off x="6672263" y="3279775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5F5F5F"/>
                </a:solidFill>
                <a:latin typeface="Calibri" pitchFamily="34" charset="0"/>
              </a:rPr>
              <a:t>35%</a:t>
            </a:r>
          </a:p>
        </p:txBody>
      </p:sp>
      <p:sp>
        <p:nvSpPr>
          <p:cNvPr id="237574" name="Oval 10"/>
          <p:cNvSpPr>
            <a:spLocks noChangeArrowheads="1"/>
          </p:cNvSpPr>
          <p:nvPr/>
        </p:nvSpPr>
        <p:spPr bwMode="auto">
          <a:xfrm>
            <a:off x="5757863" y="4648200"/>
            <a:ext cx="914400" cy="914400"/>
          </a:xfrm>
          <a:prstGeom prst="ellipse">
            <a:avLst/>
          </a:prstGeom>
          <a:solidFill>
            <a:srgbClr val="A4BBE8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rgbClr val="5F5F5F"/>
                </a:solidFill>
                <a:latin typeface="Calibri" pitchFamily="34" charset="0"/>
              </a:rPr>
              <a:t> 25% </a:t>
            </a:r>
          </a:p>
        </p:txBody>
      </p:sp>
      <p:sp>
        <p:nvSpPr>
          <p:cNvPr id="237575" name="Line 13"/>
          <p:cNvSpPr>
            <a:spLocks noChangeShapeType="1"/>
          </p:cNvSpPr>
          <p:nvPr/>
        </p:nvSpPr>
        <p:spPr bwMode="auto">
          <a:xfrm>
            <a:off x="5986463" y="3505200"/>
            <a:ext cx="4572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t="5634"/>
          <a:stretch>
            <a:fillRect/>
          </a:stretch>
        </p:blipFill>
        <p:spPr bwMode="auto">
          <a:xfrm>
            <a:off x="7072313" y="990600"/>
            <a:ext cx="20716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577" name="Rectangle 3"/>
          <p:cNvSpPr txBox="1">
            <a:spLocks noChangeArrowheads="1"/>
          </p:cNvSpPr>
          <p:nvPr/>
        </p:nvSpPr>
        <p:spPr bwMode="auto">
          <a:xfrm>
            <a:off x="0" y="914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u="sng" dirty="0">
                <a:solidFill>
                  <a:srgbClr val="0000FF"/>
                </a:solidFill>
                <a:cs typeface="Arial" pitchFamily="34" charset="0"/>
              </a:rPr>
              <a:t>Benefits :-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Permanent 50% Retail Profit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Wholesale Profits 8% to 25%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Royalty Checks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Leverage benefits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International training &amp; Vacation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cs typeface="Arial" pitchFamily="34" charset="0"/>
              </a:rPr>
              <a:t> Small Work Big Income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en-US" sz="2400" b="1" dirty="0">
                <a:cs typeface="Arial" pitchFamily="34" charset="0"/>
              </a:rPr>
              <a:t>Attend special workshops &amp; trainings</a:t>
            </a:r>
            <a:endParaRPr lang="es-ES" altLang="en-US" sz="2400" b="1" i="1" dirty="0"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altLang="en-US" sz="3600" b="1" dirty="0">
              <a:ea typeface="+mj-ea"/>
              <a:cs typeface="Arial" pitchFamily="34" charset="0"/>
            </a:endParaRP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152400" y="6172200"/>
            <a:ext cx="5410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600" b="1"/>
              <a:t>Do in a Team 5000VP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2400" y="4800600"/>
            <a:ext cx="4572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600" b="1" dirty="0"/>
              <a:t>Do 4000 VP in a months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52400" y="5715000"/>
            <a:ext cx="548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600" b="1"/>
              <a:t>Do 4000 VP Total in 3-12months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52400" y="5253038"/>
            <a:ext cx="41148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600" b="1" dirty="0"/>
              <a:t>Do 2000 VP X 2 months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5723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altLang="en-US" sz="5000" b="1" dirty="0">
                <a:cs typeface="Arial" pitchFamily="34" charset="0"/>
              </a:rPr>
              <a:t>FULLY QUALIFIED SUPERVISORS</a:t>
            </a:r>
            <a:endParaRPr lang="es-ES" altLang="en-US" sz="5000" b="1" dirty="0">
              <a:cs typeface="Arial" pitchFamily="34" charset="0"/>
            </a:endParaRP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6858000" y="4419600"/>
            <a:ext cx="2209800" cy="2362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  </a:t>
            </a:r>
            <a:r>
              <a:rPr lang="en-US" sz="5000" b="1" dirty="0">
                <a:solidFill>
                  <a:schemeClr val="bg1"/>
                </a:solidFill>
              </a:rPr>
              <a:t>50 %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914400"/>
            <a:ext cx="7620000" cy="109260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World</a:t>
            </a:r>
            <a:r>
              <a:rPr lang="en-US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Team Member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26184"/>
            <a:ext cx="7620000" cy="1631216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Active </a:t>
            </a:r>
            <a:r>
              <a:rPr lang="en-US" sz="5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en-US" sz="5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World Team Member</a:t>
            </a:r>
          </a:p>
        </p:txBody>
      </p:sp>
      <p:pic>
        <p:nvPicPr>
          <p:cNvPr id="4" name="Picture 3" descr="148.jpg"/>
          <p:cNvPicPr>
            <a:picLocks noChangeAspect="1"/>
          </p:cNvPicPr>
          <p:nvPr/>
        </p:nvPicPr>
        <p:blipFill>
          <a:blip r:embed="rId3" cstate="print"/>
          <a:srcRect l="5000" t="43333" r="35833" b="21111"/>
          <a:stretch>
            <a:fillRect/>
          </a:stretch>
        </p:blipFill>
        <p:spPr>
          <a:xfrm>
            <a:off x="381000" y="5181600"/>
            <a:ext cx="3212305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662226"/>
            <a:ext cx="7620000" cy="86177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Global Expansion</a:t>
            </a:r>
            <a:r>
              <a:rPr lang="en-US" sz="5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Team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52400"/>
            <a:ext cx="8305800" cy="1015663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Millionaire  </a:t>
            </a:r>
            <a:r>
              <a:rPr lang="en-US" sz="6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Team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762000"/>
            <a:ext cx="8991600" cy="1015663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President’s  </a:t>
            </a:r>
            <a:r>
              <a:rPr lang="en-US" sz="6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Team Member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C:\Users\User\Desktop\poster\Latest HOM\book jpg\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3113" y="-352425"/>
            <a:ext cx="10691813" cy="7564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227</Words>
  <Application>Microsoft Office PowerPoint</Application>
  <PresentationFormat>On-screen Show (4:3)</PresentationFormat>
  <Paragraphs>67</Paragraphs>
  <Slides>75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International Distributor</vt:lpstr>
      <vt:lpstr>Senior Consultant</vt:lpstr>
      <vt:lpstr>Success Builder</vt:lpstr>
      <vt:lpstr>FULLY QUALIFIED SUPERVISORS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Vibha</dc:creator>
  <cp:lastModifiedBy>pc</cp:lastModifiedBy>
  <cp:revision>141</cp:revision>
  <dcterms:created xsi:type="dcterms:W3CDTF">2016-10-13T01:35:41Z</dcterms:created>
  <dcterms:modified xsi:type="dcterms:W3CDTF">2023-07-23T04:54:59Z</dcterms:modified>
</cp:coreProperties>
</file>